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4"/>
  </p:notesMasterIdLst>
  <p:sldIdLst>
    <p:sldId id="291" r:id="rId2"/>
    <p:sldId id="257" r:id="rId3"/>
    <p:sldId id="268" r:id="rId4"/>
    <p:sldId id="269" r:id="rId5"/>
    <p:sldId id="270" r:id="rId6"/>
    <p:sldId id="271" r:id="rId7"/>
    <p:sldId id="272" r:id="rId8"/>
    <p:sldId id="273" r:id="rId9"/>
    <p:sldId id="276" r:id="rId10"/>
    <p:sldId id="279" r:id="rId11"/>
    <p:sldId id="274" r:id="rId12"/>
    <p:sldId id="281" r:id="rId13"/>
    <p:sldId id="280" r:id="rId14"/>
    <p:sldId id="292" r:id="rId15"/>
    <p:sldId id="293" r:id="rId16"/>
    <p:sldId id="283" r:id="rId17"/>
    <p:sldId id="289" r:id="rId18"/>
    <p:sldId id="258" r:id="rId19"/>
    <p:sldId id="259" r:id="rId20"/>
    <p:sldId id="260" r:id="rId21"/>
    <p:sldId id="261" r:id="rId22"/>
    <p:sldId id="263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5183A-1EBA-4C5B-B80B-30D69D0B888B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C6004-2661-4D9C-97E7-52CF8B395DC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C6004-2661-4D9C-97E7-52CF8B395DCA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0" y="3429000"/>
            <a:ext cx="6399213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800600"/>
            <a:ext cx="6399213" cy="838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5013" y="533400"/>
            <a:ext cx="1598612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4413" y="533400"/>
            <a:ext cx="46482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463"/>
            <a:ext cx="77724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8486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5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90925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5FA92B-5DF5-4A86-BD9A-110FC768C7A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4413" y="1905000"/>
            <a:ext cx="3122612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425" y="1905000"/>
            <a:ext cx="31242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413" y="533400"/>
            <a:ext cx="63992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413" y="1905000"/>
            <a:ext cx="6399212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http://www.olympia.gr/images/krypte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404664"/>
            <a:ext cx="7416824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200" b="1" dirty="0" smtClean="0"/>
              <a:t>ΟΙ ΟΛΥΜΠΙΑΚΟΙ ΑΓΩΝΕΣ ΚΑΙ Η ΦΙΛΟΣΟΦΙΑ ΤΟΥΣ</a:t>
            </a:r>
            <a:endParaRPr lang="el-GR" sz="3200" b="1" dirty="0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771800" y="5661248"/>
            <a:ext cx="4104059" cy="7794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 dirty="0"/>
              <a:t>Βασίλης Γιωργαλλάς</a:t>
            </a:r>
          </a:p>
          <a:p>
            <a:pPr algn="ctr">
              <a:spcBef>
                <a:spcPct val="50000"/>
              </a:spcBef>
            </a:pPr>
            <a:r>
              <a:rPr lang="el-GR" b="1" dirty="0"/>
              <a:t>Καθηγητής Φυσικής Αγωγής</a:t>
            </a:r>
          </a:p>
        </p:txBody>
      </p:sp>
      <p:pic>
        <p:nvPicPr>
          <p:cNvPr id="4" name="Picture 2" descr="THE KRYPTE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2867000" y="2420888"/>
            <a:ext cx="3505200" cy="284003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403648" y="1671191"/>
            <a:ext cx="612068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Ερωτήσεις </a:t>
            </a:r>
            <a:r>
              <a:rPr lang="en-US" sz="2400" b="1" dirty="0" smtClean="0"/>
              <a:t>Multiple choice</a:t>
            </a:r>
            <a:endParaRPr lang="el-G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 Δίαυλος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 Δόλιχος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 Στάδιο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 Οπλίτης Δρόμος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9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144016" y="620688"/>
            <a:ext cx="889248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Το μοναδικό αγωνίσματα των πρώτων Ολυμπιακών Αγώνων ήταν…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Ολυμπιάδα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</a:rPr>
                        <a:t>Ιερομηνία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Αθλητομηνία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Εκεχειρία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10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251520" y="836712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  <a:cs typeface="Times New Roman" pitchFamily="18" charset="0"/>
              </a:rPr>
              <a:t>Η περίοδος που διεξάγονταν οι αγώνες…  στην πρώτη πανσέληνο μετά το θερινό ηλιοστάσιο, ονομάζετο…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1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Οι Σπαρτιάτες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Οι κάτοικοι της Ήλιδας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Οι Πυθεία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Ειρηνοφόροι κήρυκες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7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48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49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0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151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3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4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5" name="AutoShape 27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6" name="AutoShape 28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7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8" name="AutoShape 3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1" name="TextBox 20"/>
          <p:cNvSpPr txBox="1"/>
          <p:nvPr/>
        </p:nvSpPr>
        <p:spPr>
          <a:xfrm>
            <a:off x="251520" y="692696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Τη διεξαγωγή των αγώνων διαλαλούσαν σε όλη την Ελλάδα…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Ιερή Ολυμπιάδα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Ιερή Ολυμπία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Ιερή Εκεχειρία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Ιερομηνία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251520" y="620688"/>
            <a:ext cx="8640960" cy="132343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000" dirty="0" smtClean="0">
                <a:solidFill>
                  <a:schemeClr val="tx1"/>
                </a:solidFill>
                <a:cs typeface="Times New Roman" pitchFamily="18" charset="0"/>
              </a:rPr>
              <a:t>Συμφωνία μεταξύ των βασιλέων της Ηλείας Ίφιτου, της Σπάρτης Λυκούργου και της Κορίνθου Κλεισθένη… επέβαλλε το απαραβίαστο της Ήλιδας και όλων των ελληνικών χώρων ονομάζετο…</a:t>
            </a:r>
            <a:endParaRPr lang="en-GB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TextBox 17"/>
          <p:cNvSpPr txBox="1"/>
          <p:nvPr/>
        </p:nvSpPr>
        <p:spPr>
          <a:xfrm>
            <a:off x="144016" y="716503"/>
            <a:ext cx="882047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Ολυμπιακοί Αγώνες είναι το πιο σημαντικό γεγονός του Ελληνισμού γιατί χ</a:t>
            </a:r>
            <a:r>
              <a:rPr lang="el-GR" sz="2400" dirty="0" smtClean="0">
                <a:solidFill>
                  <a:schemeClr val="tx1"/>
                </a:solidFill>
              </a:rPr>
              <a:t>ρησιμοποιείται η αγωνιστική για χάριν του θεάματος και όχι τη μόρφωση των ανθρώπων</a:t>
            </a:r>
            <a:endParaRPr lang="el-GR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16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TextBox 17"/>
          <p:cNvSpPr txBox="1"/>
          <p:nvPr/>
        </p:nvSpPr>
        <p:spPr>
          <a:xfrm>
            <a:off x="0" y="716503"/>
            <a:ext cx="914400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Ολυμπιακοί Αγώνες είναι το πιο σημαντικό γεγονός του Ελληνισμού γιατί </a:t>
            </a:r>
            <a:r>
              <a:rPr lang="el-GR" sz="2400" dirty="0" smtClean="0">
                <a:solidFill>
                  <a:schemeClr val="tx1"/>
                </a:solidFill>
              </a:rPr>
              <a:t>Εκεχειρία επιβάλλεται από το κύρος και  την ηθική των αγώνων…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Την έντονη επιθυμία της νίκης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Την περιφάνεια για τη καταγωγή τους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itchFamily="34" charset="0"/>
                        </a:rPr>
                        <a:t>Τα πρότυπα των υγιών αρχών και αξιών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Την  ανάγκη για ανταγωνιστικά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18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0" y="620688"/>
            <a:ext cx="914400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Οι Ολυμπιακοί Αγώνες διαμόρφωσαν το </a:t>
            </a:r>
            <a:r>
              <a:rPr lang="el-GR" sz="2400" dirty="0" smtClean="0">
                <a:solidFill>
                  <a:srgbClr val="C00000"/>
                </a:solidFill>
              </a:rPr>
              <a:t>ελληνικό μεγαλείο </a:t>
            </a:r>
            <a:r>
              <a:rPr lang="el-GR" sz="2400" dirty="0" smtClean="0">
                <a:solidFill>
                  <a:schemeClr val="tx1"/>
                </a:solidFill>
              </a:rPr>
              <a:t>προσφέροντας στις μεταγενέστερες γενειές…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482552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19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49411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49411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179512" y="692696"/>
            <a:ext cx="8784976" cy="147732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dirty="0" smtClean="0">
                <a:solidFill>
                  <a:schemeClr val="tx1"/>
                </a:solidFill>
                <a:cs typeface="Times New Roman" pitchFamily="18" charset="0"/>
              </a:rPr>
              <a:t>Η εξέλιξη των κοινωνιών και η  η μεταστροφή των αντιλήψεων περί «καλού καγαθού», η πρόοδος των γραμμάτων και των τεχνών, το πολεμικό πνεύμα των Μεκεδόνων και ο μυστικισμός της ανατολής, η κατάκτηση της Ελλάδας από τους Ρωμαΐους και τέλος η επικράτηση του Χριστιανισμού, οδήγησαν στη παρακμή των αγώνων…</a:t>
            </a:r>
            <a:endParaRPr lang="en-GB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836712"/>
            <a:ext cx="8604448" cy="457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Το στεφάνι που έπαιρναν οι νικητές λεγόταν ..</a:t>
            </a:r>
          </a:p>
        </p:txBody>
      </p:sp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χρυσό στεφάνι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κότινος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αγριελιά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κορώνα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20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1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2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6103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50491"/>
            <a:ext cx="7772400" cy="8223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l-GR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Ο αυτοκράτορας που κατάργησε τους Ολυμπιακούς αγώνες το 393 μ.Χ.</a:t>
            </a:r>
          </a:p>
        </p:txBody>
      </p:sp>
      <p:graphicFrame>
        <p:nvGraphicFramePr>
          <p:cNvPr id="48131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Μέγας Κωνσταντίνος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Μέγας Βασίλειος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Ιουστινιανός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Μέγας Θεοδόσιος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7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48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49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0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151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3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4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5" name="AutoShape 27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6" name="AutoShape 28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7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8" name="AutoShape 3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692696"/>
            <a:ext cx="8748464" cy="88369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l-GR" sz="2000" dirty="0" smtClean="0"/>
              <a:t>Η συμφιλίωση των Ελλήνων μέσα από τους Ολυμπιακούς Αγώνες επιτυγχάνετο με τη κοινή συνύπαρξη στο χώρο της Ολυμπίας όπου ανακάλυπταν… </a:t>
            </a:r>
            <a:endParaRPr lang="el-GR" sz="20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Τους κοινούς στόχους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Τα ίδια έθιμα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Ομόθρησκο, Ομόγλωσσο και το Ομόεθνο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 διαφορετική καταγωγή και θρησκεία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5039072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039072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754063"/>
            <a:ext cx="7772400" cy="8223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l-GR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Οι πρώτοι σύγχρονοι Ολυμπιακοί αγώνες έγιναν στην Αθήνα το ...</a:t>
            </a:r>
          </a:p>
        </p:txBody>
      </p:sp>
      <p:graphicFrame>
        <p:nvGraphicFramePr>
          <p:cNvPr id="4915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1896 μ.Χ.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1821 μ.Χ.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1886 μ.Χ. 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1900 μ.Χ.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916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916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917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7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7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7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9175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76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77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78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79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80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81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82" name="AutoShape 3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9183" name="AutoShape 31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54063"/>
            <a:ext cx="7772400" cy="8223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l-GR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Μορφή των  Ολυμπιακών αγώνων του 1896 ήταν ο μαραθωνοδρόμος ...</a:t>
            </a:r>
          </a:p>
        </p:txBody>
      </p:sp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Σπύρος Κούης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Σπύρος Λούης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Σπύρος Μαραγκός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Κουμπερντέν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119188"/>
            <a:ext cx="7772400" cy="457200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l-GR" sz="24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ι πέντε κύκλοι αντιπροσωπεύουν απο μια ..</a:t>
            </a:r>
          </a:p>
        </p:txBody>
      </p:sp>
      <p:graphicFrame>
        <p:nvGraphicFramePr>
          <p:cNvPr id="53251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 Black" pitchFamily="34" charset="0"/>
                        </a:rPr>
                        <a:t>χώρα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 Black" pitchFamily="34" charset="0"/>
                        </a:rPr>
                        <a:t>σημαία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 Black" pitchFamily="34" charset="0"/>
                        </a:rPr>
                        <a:t>γλώσσα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 Black" pitchFamily="34" charset="0"/>
                        </a:rPr>
                        <a:t>ήπειρο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3265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24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3267" name="AutoShape 19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68" name="AutoShape 20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69" name="AutoShape 21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70" name="AutoShape 22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3271" name="AutoShape 23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72" name="AutoShape 24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73" name="AutoShape 25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74" name="AutoShape 26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75" name="AutoShape 27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76" name="AutoShape 28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77" name="AutoShape 29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78" name="AutoShape 30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79" name="AutoShape 31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80" name="AutoShape 32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53281" name="Object 33"/>
          <p:cNvGraphicFramePr>
            <a:graphicFrameLocks noChangeAspect="1"/>
          </p:cNvGraphicFramePr>
          <p:nvPr/>
        </p:nvGraphicFramePr>
        <p:xfrm>
          <a:off x="6248400" y="228600"/>
          <a:ext cx="1981200" cy="946150"/>
        </p:xfrm>
        <a:graphic>
          <a:graphicData uri="http://schemas.openxmlformats.org/presentationml/2006/ole">
            <p:oleObj spid="_x0000_s1026" name="Photo Editor Photo" r:id="rId5" imgW="2333333" imgH="1114581" progId="">
              <p:embed/>
            </p:oleObj>
          </a:graphicData>
        </a:graphic>
      </p:graphicFrame>
      <p:sp>
        <p:nvSpPr>
          <p:cNvPr id="53282" name="AutoShape 34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83" name="AutoShape 35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84" name="AutoShape 3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285" name="AutoShape 3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962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Την ταπεινότητα των αγώνων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Την ηθική διάσταση των αγώνων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Την συναδέλφωση των λαών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Την αξία της νίκης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1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2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6103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251520" y="908720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</a:rPr>
              <a:t>Τι συμβόλιζε κατά την αρχαιότητα το κλαδί αγριελιάς;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490 π.Χ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393 μ.Χ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776 π.Χ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148 π.Χ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683568" y="908720"/>
            <a:ext cx="813690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Οι πρώτοι Ολυμπιακοί αγώνες έγιναν το…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Ρόδιος Λεωνίδας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Ήλειος Κόριβος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Σπαρτιάτης Ιπποσθένης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Ηρόδωρος από τα Μέγαρα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6" name="TextBox 25"/>
          <p:cNvSpPr txBox="1"/>
          <p:nvPr/>
        </p:nvSpPr>
        <p:spPr>
          <a:xfrm>
            <a:off x="395536" y="797803"/>
            <a:ext cx="8424936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Πρώτος Ολυμπιονίκης αναφέρεται το 776 π.Χ. ο…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Εφόροι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Αλυτάρχες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Ελλανοδίκες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Γυμνασίαρχοι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5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TextBox 17"/>
          <p:cNvSpPr txBox="1"/>
          <p:nvPr/>
        </p:nvSpPr>
        <p:spPr>
          <a:xfrm>
            <a:off x="611560" y="941819"/>
            <a:ext cx="806489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Ανώτατοι άρχοντες των αγώνων ήταν οι…</a:t>
            </a:r>
            <a:endParaRPr lang="el-GR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</a:rPr>
                        <a:t>Τέσσερις μέρες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</a:rPr>
                        <a:t>Πέντε μέρες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Δέκα μέρες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Έξι μέρες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304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6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1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2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6103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144016" y="836712"/>
            <a:ext cx="889248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</a:rPr>
              <a:t>Οι  αγώνες διαρκούσαν… </a:t>
            </a:r>
            <a:endParaRPr lang="el-GR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 Τρίτη μέρα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 πρώτη μέρα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 δεύτερη μέρα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 Πέμπτη μέρα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7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323528" y="757153"/>
            <a:ext cx="8640960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chemeClr val="tx1"/>
                </a:solidFill>
              </a:rPr>
              <a:t>Η Μεγάλη θυσία στο Δία και στους προστάτες των πόλεων. Καταγραφή στο Μητρώο. Ορκωμοσία αθλητών, γυμναστών, Κριτών και η ανακοίνωση των αγωνισμάτων και αθλητών, γινόταν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Τη δευτερη και τρίτη μέρα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Τη πρώτη και δευτερη μέρα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Τη</a:t>
                      </a:r>
                      <a:r>
                        <a:rPr lang="el-GR" sz="2000" b="1" baseline="0" dirty="0" smtClean="0">
                          <a:solidFill>
                            <a:srgbClr val="C00000"/>
                          </a:solidFill>
                        </a:rPr>
                        <a:t> τρίτη και τέταρτη μέρα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Τη τέταρτη και Πέμπτη μέρα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8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0" y="908720"/>
            <a:ext cx="914400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Τα Αγωνίσματα ανδρών, τα ιππικά και οι αρματοδρομίες διεξήγοντο…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cking clock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Ticking clock design template</Template>
  <TotalTime>382</TotalTime>
  <Words>648</Words>
  <Application>Microsoft Office PowerPoint</Application>
  <PresentationFormat>On-screen Show (4:3)</PresentationFormat>
  <Paragraphs>207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Ticking clock design template</vt:lpstr>
      <vt:lpstr>Photo Editor Photo</vt:lpstr>
      <vt:lpstr>Slide 1</vt:lpstr>
      <vt:lpstr>Η συμφιλίωση των Ελλήνων μέσα από τους Ολυμπιακούς Αγώνες επιτυγχάνετο με τη κοινή συνύπαρξη στο χώρο της Ολυμπίας όπου ανακάλυπταν…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Το στεφάνι που έπαιρναν οι νικητές λεγόταν ..</vt:lpstr>
      <vt:lpstr>Ο αυτοκράτορας που κατάργησε τους Ολυμπιακούς αγώνες το 393 μ.Χ.</vt:lpstr>
      <vt:lpstr>Οι πρώτοι σύγχρονοι Ολυμπιακοί αγώνες έγιναν στην Αθήνα το ...</vt:lpstr>
      <vt:lpstr>Μορφή των  Ολυμπιακών αγώνων του 1896 ήταν ο μαραθωνοδρόμος ...</vt:lpstr>
      <vt:lpstr>Oι πέντε κύκλοι αντιπροσωπεύουν απο μια 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Βασίλης</dc:creator>
  <cp:lastModifiedBy>Βασίλης</cp:lastModifiedBy>
  <cp:revision>9</cp:revision>
  <dcterms:created xsi:type="dcterms:W3CDTF">2013-12-30T08:22:03Z</dcterms:created>
  <dcterms:modified xsi:type="dcterms:W3CDTF">2014-02-19T19:50:14Z</dcterms:modified>
</cp:coreProperties>
</file>